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</p:sldMasterIdLst>
  <p:notesMasterIdLst>
    <p:notesMasterId r:id="rId10"/>
  </p:notesMasterIdLst>
  <p:handoutMasterIdLst>
    <p:handoutMasterId r:id="rId11"/>
  </p:handoutMasterIdLst>
  <p:sldIdLst>
    <p:sldId id="259" r:id="rId5"/>
    <p:sldId id="319" r:id="rId6"/>
    <p:sldId id="323" r:id="rId7"/>
    <p:sldId id="324" r:id="rId8"/>
    <p:sldId id="321" r:id="rId9"/>
  </p:sldIdLst>
  <p:sldSz cx="12192000" cy="6858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00" userDrawn="1">
          <p15:clr>
            <a:srgbClr val="A4A3A4"/>
          </p15:clr>
        </p15:guide>
        <p15:guide id="2" pos="2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639E"/>
    <a:srgbClr val="0064A4"/>
    <a:srgbClr val="FFD200"/>
    <a:srgbClr val="F78D2D"/>
    <a:srgbClr val="E0E9ED"/>
    <a:srgbClr val="AB998F"/>
    <a:srgbClr val="FFFFFF"/>
    <a:srgbClr val="094F93"/>
    <a:srgbClr val="0C3B80"/>
    <a:srgbClr val="0C2A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3980" autoAdjust="0"/>
  </p:normalViewPr>
  <p:slideViewPr>
    <p:cSldViewPr snapToGrid="0" snapToObjects="1">
      <p:cViewPr varScale="1">
        <p:scale>
          <a:sx n="122" d="100"/>
          <a:sy n="122" d="100"/>
        </p:scale>
        <p:origin x="96" y="258"/>
      </p:cViewPr>
      <p:guideLst>
        <p:guide orient="horz" pos="3600"/>
        <p:guide pos="2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r">
              <a:defRPr sz="1200"/>
            </a:lvl1pPr>
          </a:lstStyle>
          <a:p>
            <a:fld id="{FDB5A3B7-17A2-924A-913E-3624CD424135}" type="datetime1">
              <a:rPr lang="en-US" smtClean="0"/>
              <a:t>9/29/2022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r">
              <a:defRPr sz="1200"/>
            </a:lvl1pPr>
          </a:lstStyle>
          <a:p>
            <a:fld id="{A6E7DA58-A925-D84E-8B80-66AE0AD3C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3348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r">
              <a:defRPr sz="1200"/>
            </a:lvl1pPr>
          </a:lstStyle>
          <a:p>
            <a:fld id="{A4FE4EFA-584C-8B41-BAE7-34635E62B17B}" type="datetime1">
              <a:rPr lang="en-US" smtClean="0"/>
              <a:t>9/29/2022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6" tIns="48328" rIns="96656" bIns="4832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56" tIns="48328" rIns="96656" bIns="4832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r">
              <a:defRPr sz="1200"/>
            </a:lvl1pPr>
          </a:lstStyle>
          <a:p>
            <a:fld id="{332258F1-7A46-944D-A49B-F9115F555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5315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2258F1-7A46-944D-A49B-F9115F555A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040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46000">
              <a:schemeClr val="accent4">
                <a:lumMod val="95000"/>
                <a:lumOff val="5000"/>
              </a:schemeClr>
            </a:gs>
            <a:gs pos="100000">
              <a:schemeClr val="accent4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22302"/>
            <a:ext cx="12192000" cy="4625404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46000">
                <a:schemeClr val="accent4">
                  <a:lumMod val="95000"/>
                  <a:lumOff val="5000"/>
                </a:schemeClr>
              </a:gs>
              <a:gs pos="100000">
                <a:schemeClr val="accent4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outerShdw blurRad="2540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0" y="4819041"/>
            <a:ext cx="12192000" cy="1325563"/>
          </a:xfrm>
        </p:spPr>
        <p:txBody>
          <a:bodyPr>
            <a:norm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518" y="6404072"/>
            <a:ext cx="8474963" cy="27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685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448" y="47408"/>
            <a:ext cx="11581109" cy="897987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2091" y="937645"/>
            <a:ext cx="11587823" cy="0"/>
          </a:xfrm>
          <a:prstGeom prst="line">
            <a:avLst/>
          </a:prstGeom>
          <a:ln w="28575">
            <a:solidFill>
              <a:srgbClr val="0064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 userDrawn="1"/>
        </p:nvGrpSpPr>
        <p:grpSpPr>
          <a:xfrm>
            <a:off x="0" y="6398563"/>
            <a:ext cx="12192000" cy="476250"/>
            <a:chOff x="0" y="6398563"/>
            <a:chExt cx="9144000" cy="476250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6405562"/>
              <a:ext cx="9144000" cy="457200"/>
            </a:xfrm>
            <a:prstGeom prst="rect">
              <a:avLst/>
            </a:prstGeom>
            <a:solidFill>
              <a:srgbClr val="0064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9174"/>
            <a:stretch/>
          </p:blipFill>
          <p:spPr>
            <a:xfrm>
              <a:off x="7372673" y="6398563"/>
              <a:ext cx="1771327" cy="476250"/>
            </a:xfrm>
            <a:prstGeom prst="rect">
              <a:avLst/>
            </a:prstGeom>
          </p:spPr>
        </p:pic>
      </p:grp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12040" y="64374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39" y="6498831"/>
            <a:ext cx="8474963" cy="270662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05448" y="1069975"/>
            <a:ext cx="11549792" cy="51196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233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out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448" y="47408"/>
            <a:ext cx="11581109" cy="897987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0" y="6398563"/>
            <a:ext cx="12192000" cy="476250"/>
            <a:chOff x="0" y="6398563"/>
            <a:chExt cx="9144000" cy="476250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6405562"/>
              <a:ext cx="9144000" cy="457200"/>
            </a:xfrm>
            <a:prstGeom prst="rect">
              <a:avLst/>
            </a:prstGeom>
            <a:solidFill>
              <a:srgbClr val="0064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9174"/>
            <a:stretch/>
          </p:blipFill>
          <p:spPr>
            <a:xfrm>
              <a:off x="7372673" y="6398563"/>
              <a:ext cx="1771327" cy="476250"/>
            </a:xfrm>
            <a:prstGeom prst="rect">
              <a:avLst/>
            </a:prstGeom>
          </p:spPr>
        </p:pic>
      </p:grp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12040" y="64374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05448" y="1069975"/>
            <a:ext cx="11549792" cy="51196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39" y="6498831"/>
            <a:ext cx="8474963" cy="27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152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 userDrawn="1"/>
        </p:nvGrpSpPr>
        <p:grpSpPr>
          <a:xfrm>
            <a:off x="0" y="6398563"/>
            <a:ext cx="12192000" cy="476250"/>
            <a:chOff x="0" y="6398563"/>
            <a:chExt cx="9144000" cy="476250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6405562"/>
              <a:ext cx="9144000" cy="457200"/>
            </a:xfrm>
            <a:prstGeom prst="rect">
              <a:avLst/>
            </a:prstGeom>
            <a:solidFill>
              <a:srgbClr val="0064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9174"/>
            <a:stretch/>
          </p:blipFill>
          <p:spPr>
            <a:xfrm>
              <a:off x="7372673" y="6398563"/>
              <a:ext cx="1771327" cy="476250"/>
            </a:xfrm>
            <a:prstGeom prst="rect">
              <a:avLst/>
            </a:prstGeom>
          </p:spPr>
        </p:pic>
      </p:grp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12040" y="64374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39" y="6498831"/>
            <a:ext cx="8474963" cy="27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529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blue background">
    <p:bg>
      <p:bgPr>
        <a:solidFill>
          <a:srgbClr val="0064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24468" y="699663"/>
            <a:ext cx="10961649" cy="906114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0"/>
          </p:nvPr>
        </p:nvSpPr>
        <p:spPr>
          <a:xfrm>
            <a:off x="624468" y="1758526"/>
            <a:ext cx="10961649" cy="3584931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518" y="6404072"/>
            <a:ext cx="8474963" cy="27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27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bg>
      <p:bgPr>
        <a:solidFill>
          <a:srgbClr val="0064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8"/>
          <p:cNvSpPr>
            <a:spLocks noGrp="1"/>
          </p:cNvSpPr>
          <p:nvPr>
            <p:ph type="title"/>
          </p:nvPr>
        </p:nvSpPr>
        <p:spPr>
          <a:xfrm>
            <a:off x="609593" y="377332"/>
            <a:ext cx="10972800" cy="4898849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518" y="6404072"/>
            <a:ext cx="8474963" cy="27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668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 with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448" y="47408"/>
            <a:ext cx="11581109" cy="897987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448" y="1043681"/>
            <a:ext cx="11581109" cy="5133282"/>
          </a:xfrm>
        </p:spPr>
        <p:txBody>
          <a:bodyPr>
            <a:normAutofit/>
          </a:bodyPr>
          <a:lstStyle>
            <a:lvl1pPr marL="0" indent="0">
              <a:buClrTx/>
              <a:buNone/>
              <a:defRPr sz="2400"/>
            </a:lvl1pPr>
            <a:lvl2pPr>
              <a:buClrTx/>
              <a:defRPr sz="2000"/>
            </a:lvl2pPr>
            <a:lvl3pPr>
              <a:buClrTx/>
              <a:defRPr sz="1800"/>
            </a:lvl3pPr>
            <a:lvl4pPr>
              <a:buClrTx/>
              <a:defRPr sz="1600"/>
            </a:lvl4pPr>
            <a:lvl5pPr>
              <a:buClrTx/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2093" y="937645"/>
            <a:ext cx="11587823" cy="0"/>
          </a:xfrm>
          <a:prstGeom prst="line">
            <a:avLst/>
          </a:prstGeom>
          <a:ln w="28575">
            <a:solidFill>
              <a:srgbClr val="0064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 userDrawn="1"/>
        </p:nvGrpSpPr>
        <p:grpSpPr>
          <a:xfrm>
            <a:off x="0" y="6398563"/>
            <a:ext cx="12192000" cy="476250"/>
            <a:chOff x="0" y="6398563"/>
            <a:chExt cx="9144000" cy="476250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6405562"/>
              <a:ext cx="9144000" cy="457200"/>
            </a:xfrm>
            <a:prstGeom prst="rect">
              <a:avLst/>
            </a:prstGeom>
            <a:solidFill>
              <a:srgbClr val="0064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9174"/>
            <a:stretch/>
          </p:blipFill>
          <p:spPr>
            <a:xfrm>
              <a:off x="7372673" y="6398563"/>
              <a:ext cx="1771327" cy="476250"/>
            </a:xfrm>
            <a:prstGeom prst="rect">
              <a:avLst/>
            </a:prstGeom>
          </p:spPr>
        </p:pic>
      </p:grp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12040" y="64374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2092" y="6525898"/>
            <a:ext cx="9753600" cy="21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301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477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6" r:id="rId3"/>
    <p:sldLayoutId id="2147483667" r:id="rId4"/>
    <p:sldLayoutId id="2147483661" r:id="rId5"/>
    <p:sldLayoutId id="2147483665" r:id="rId6"/>
    <p:sldLayoutId id="2147483668" r:id="rId7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90000"/>
        </a:lnSpc>
        <a:spcBef>
          <a:spcPts val="1000"/>
        </a:spcBef>
        <a:buClrTx/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ClrTx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ClrTx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ClrTx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ClrTx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safety@uci.edu" TargetMode="External"/><Relationship Id="rId2" Type="http://schemas.openxmlformats.org/officeDocument/2006/relationships/hyperlink" Target="https://www.ehs.uci.edu/enviro/haz-waste/pdfs/self-service-empty-container-locations.pdf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hs.uci.edu/research-safety/chemical-safety/index.php" TargetMode="External"/><Relationship Id="rId2" Type="http://schemas.openxmlformats.org/officeDocument/2006/relationships/hyperlink" Target="https://app.riskandsafety.com/chemical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afety@uci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01024-7447-114C-BA52-DE4716742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Inventory</a:t>
            </a:r>
            <a:br>
              <a:rPr lang="en-US" dirty="0" smtClean="0"/>
            </a:br>
            <a:r>
              <a:rPr lang="en-US" dirty="0" smtClean="0"/>
              <a:t>How to </a:t>
            </a:r>
            <a:r>
              <a:rPr lang="en-US" dirty="0" smtClean="0"/>
              <a:t>Maintain and Reconcile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378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53B1B-1F36-4CED-B230-8EEB348EA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to </a:t>
            </a:r>
            <a:r>
              <a:rPr lang="en-US" dirty="0"/>
              <a:t>Maintain your Chemical Inventory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321C06D-DF6C-42F9-9121-3970AFB3C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C842EA4-F715-4656-A625-1238D78B36EB}" type="slidenum">
              <a:rPr lang="en-US" smtClean="0"/>
              <a:t>2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3CAF22-AE3B-4EBE-AD75-94FCEEDEBC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Chemical inventories must be updated when chemicals are used up and when new chemicals are brought into the </a:t>
            </a:r>
            <a:r>
              <a:rPr lang="en-US" dirty="0"/>
              <a:t>lab. 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Dispose </a:t>
            </a:r>
            <a:r>
              <a:rPr lang="en-US" dirty="0"/>
              <a:t>of materials that are no longer useful, should be replaced, have deteriorated, or </a:t>
            </a:r>
            <a:r>
              <a:rPr lang="en-US" dirty="0" smtClean="0"/>
              <a:t>show </a:t>
            </a:r>
            <a:r>
              <a:rPr lang="en-US" dirty="0"/>
              <a:t>container degradation.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All </a:t>
            </a:r>
            <a:r>
              <a:rPr lang="en-US" dirty="0"/>
              <a:t>chemicals and gases must be </a:t>
            </a:r>
            <a:r>
              <a:rPr lang="en-US" dirty="0" smtClean="0"/>
              <a:t>barcoded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Conduct </a:t>
            </a:r>
            <a:r>
              <a:rPr lang="en-US" dirty="0"/>
              <a:t>a complete inventory reconciliation of your lab spaces at least once a </a:t>
            </a:r>
            <a:r>
              <a:rPr lang="en-US" dirty="0" smtClean="0"/>
              <a:t>year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  <a:p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688075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Maintain and Reconcile Chemical Inventories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Inventory maintenance: </a:t>
            </a:r>
          </a:p>
          <a:p>
            <a:pPr marL="971533" lvl="1" indent="-285750"/>
            <a:r>
              <a:rPr lang="en-US" dirty="0" smtClean="0"/>
              <a:t>As </a:t>
            </a:r>
            <a:r>
              <a:rPr lang="en-US" dirty="0"/>
              <a:t>labs purchase more chemicals, new containers should be added to inventory, and delete the empty containers that are being disposed.  </a:t>
            </a:r>
            <a:endParaRPr lang="en-US" dirty="0" smtClean="0"/>
          </a:p>
          <a:p>
            <a:pPr marL="971533" lvl="1" indent="-285750"/>
            <a:r>
              <a:rPr lang="en-US" dirty="0" smtClean="0"/>
              <a:t>Chemical containers can be added by adding an RFID tag to the new container and scanning the code using a mobile device</a:t>
            </a:r>
          </a:p>
          <a:p>
            <a:pPr marL="1028683" lvl="1" indent="-342900"/>
            <a:r>
              <a:rPr lang="en-US" dirty="0"/>
              <a:t>Barcodes are available at these locations: 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www.ehs.uci.edu/enviro/haz-waste/pdfs/self-service-empty-container-locations.pdf</a:t>
            </a:r>
            <a:endParaRPr lang="en-US" dirty="0" smtClean="0"/>
          </a:p>
          <a:p>
            <a:pPr marL="1028683" lvl="1" indent="-342900"/>
            <a:r>
              <a:rPr lang="en-US" dirty="0" smtClean="0"/>
              <a:t>Chemical </a:t>
            </a:r>
            <a:r>
              <a:rPr lang="en-US" dirty="0"/>
              <a:t>containers can be deleted using a mobile device by scanning the QR code</a:t>
            </a:r>
          </a:p>
          <a:p>
            <a:pPr marL="1028683" lvl="1" indent="-342900"/>
            <a:r>
              <a:rPr lang="en-US" dirty="0"/>
              <a:t>RFID </a:t>
            </a:r>
            <a:r>
              <a:rPr lang="en-US" dirty="0" smtClean="0"/>
              <a:t>scanners </a:t>
            </a:r>
            <a:r>
              <a:rPr lang="en-US" dirty="0"/>
              <a:t>are available through </a:t>
            </a:r>
            <a:r>
              <a:rPr lang="en-US" dirty="0" smtClean="0"/>
              <a:t>EHS by emailing </a:t>
            </a:r>
            <a:r>
              <a:rPr lang="en-US" dirty="0" smtClean="0">
                <a:hlinkClick r:id="rId3"/>
              </a:rPr>
              <a:t>safety@uci.edu</a:t>
            </a:r>
            <a:r>
              <a:rPr lang="en-US" dirty="0" smtClean="0"/>
              <a:t> or calling (949) 824-6200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Annual self-verification, attestation:</a:t>
            </a:r>
          </a:p>
          <a:p>
            <a:pPr marL="1028683" lvl="1" indent="-342900"/>
            <a:r>
              <a:rPr lang="en-US" dirty="0" smtClean="0"/>
              <a:t>UCI requires annual reconciliation of chemical inventories and labs must certify that their chemical </a:t>
            </a:r>
            <a:r>
              <a:rPr lang="en-US" dirty="0"/>
              <a:t>inventory is </a:t>
            </a:r>
            <a:r>
              <a:rPr lang="en-US" dirty="0" smtClean="0"/>
              <a:t>up-to-date</a:t>
            </a:r>
          </a:p>
          <a:p>
            <a:pPr marL="1028683" lvl="1" indent="-342900"/>
            <a:r>
              <a:rPr lang="en-US" dirty="0" smtClean="0"/>
              <a:t>While in UC Chemicals, check the “verification” box to attest that the inventory is up-to-date</a:t>
            </a:r>
            <a:endParaRPr lang="en-US" dirty="0"/>
          </a:p>
          <a:p>
            <a:pPr marL="1028683" lvl="1" indent="-342900"/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EHS-led lab safety inspections:</a:t>
            </a:r>
          </a:p>
          <a:p>
            <a:pPr marL="1028683" lvl="1" indent="-342900"/>
            <a:r>
              <a:rPr lang="en-US" dirty="0" smtClean="0"/>
              <a:t>Annual </a:t>
            </a:r>
            <a:r>
              <a:rPr lang="en-US" dirty="0"/>
              <a:t>inspections </a:t>
            </a:r>
            <a:r>
              <a:rPr lang="en-US" dirty="0" smtClean="0"/>
              <a:t>look for chemical inventory reconciliation over the last year by comparing physical inventory to what is in UC Chemicals and the last time the inventory was certified</a:t>
            </a:r>
            <a:endParaRPr lang="en-US" dirty="0"/>
          </a:p>
          <a:p>
            <a:endParaRPr lang="en-US" sz="15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C842EA4-F715-4656-A625-1238D78B36E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073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Responsibilities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EHS: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Assist with transition of chemical inventory </a:t>
            </a:r>
            <a:r>
              <a:rPr lang="en-US" dirty="0" smtClean="0"/>
              <a:t>to </a:t>
            </a:r>
            <a:r>
              <a:rPr lang="en-US" dirty="0"/>
              <a:t>UC Chemicals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Provide RFID labels, provide RFID scanners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Run chemical </a:t>
            </a:r>
            <a:r>
              <a:rPr lang="en-US" dirty="0" smtClean="0"/>
              <a:t>inventory reports for </a:t>
            </a:r>
            <a:r>
              <a:rPr lang="en-US" dirty="0"/>
              <a:t>MAQs of flammables, oxidizers, </a:t>
            </a:r>
            <a:r>
              <a:rPr lang="en-US" dirty="0" err="1"/>
              <a:t>pyrophorics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Researchers/Labs: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Maintain </a:t>
            </a:r>
            <a:r>
              <a:rPr lang="en-US" dirty="0"/>
              <a:t>chemical inventories in UC Chemicals when bringing in new chemicals or </a:t>
            </a:r>
            <a:r>
              <a:rPr lang="en-US" dirty="0" smtClean="0"/>
              <a:t>disposing </a:t>
            </a:r>
            <a:r>
              <a:rPr lang="en-US" dirty="0" smtClean="0"/>
              <a:t>chemicals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Reconcile inventory by comparing physical inventory with containers in UC Chemicals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Self-certify chemical inventory </a:t>
            </a:r>
            <a:r>
              <a:rPr lang="en-US" dirty="0" smtClean="0"/>
              <a:t>annually in UC Chemicals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C842EA4-F715-4656-A625-1238D78B36E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189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D9374-C976-4410-B8F3-3F4C09896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 </a:t>
            </a:r>
            <a:r>
              <a:rPr lang="en-US" dirty="0"/>
              <a:t>UC </a:t>
            </a:r>
            <a:r>
              <a:rPr lang="en-US" dirty="0" smtClean="0"/>
              <a:t>Chemicals </a:t>
            </a:r>
            <a:r>
              <a:rPr lang="en-US" dirty="0"/>
              <a:t>and </a:t>
            </a:r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BAE175-CB9A-471D-97D9-EC50B4F6B2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C842EA4-F715-4656-A625-1238D78B36EB}" type="slidenum">
              <a:rPr lang="en-US" smtClean="0"/>
              <a:t>5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78E7BB-329B-4E92-AB99-A1CDD43C18F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Log into UC </a:t>
            </a:r>
            <a:r>
              <a:rPr lang="en-US" dirty="0"/>
              <a:t>Chemicals: 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</a:rPr>
              <a:t> </a:t>
            </a:r>
            <a:r>
              <a:rPr lang="en-US" u="sng" dirty="0">
                <a:solidFill>
                  <a:srgbClr val="0563C1"/>
                </a:solidFill>
                <a:effectLst/>
                <a:latin typeface="+mj-lt"/>
                <a:ea typeface="Calibri" panose="020F0502020204030204" pitchFamily="34" charset="0"/>
                <a:hlinkClick r:id="rId2"/>
              </a:rPr>
              <a:t>https://app.riskandsafety.com/chemicals</a:t>
            </a:r>
            <a:endParaRPr lang="en-US" u="sng" dirty="0">
              <a:solidFill>
                <a:srgbClr val="0563C1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endParaRPr lang="en-US" u="sng" dirty="0">
              <a:solidFill>
                <a:srgbClr val="0563C1"/>
              </a:solidFill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Instructional Guides for UC Chemicals</a:t>
            </a:r>
            <a:r>
              <a:rPr lang="en-US" dirty="0" smtClean="0"/>
              <a:t>:  </a:t>
            </a:r>
            <a:r>
              <a:rPr lang="en-US" dirty="0">
                <a:hlinkClick r:id="rId3"/>
              </a:rPr>
              <a:t>Chemical Safety // Environmental Health &amp; Safety // UCI</a:t>
            </a: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Contact EHS</a:t>
            </a:r>
            <a:r>
              <a:rPr lang="en-US" dirty="0"/>
              <a:t>: </a:t>
            </a:r>
            <a:r>
              <a:rPr lang="en-US" dirty="0" smtClean="0"/>
              <a:t>(949) 824-6200 </a:t>
            </a:r>
            <a:r>
              <a:rPr lang="en-US" dirty="0"/>
              <a:t>or </a:t>
            </a:r>
            <a:r>
              <a:rPr lang="en-US" dirty="0">
                <a:hlinkClick r:id="rId4"/>
              </a:rPr>
              <a:t>safety@uci.edu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4665330"/>
      </p:ext>
    </p:extLst>
  </p:cSld>
  <p:clrMapOvr>
    <a:masterClrMapping/>
  </p:clrMapOvr>
</p:sld>
</file>

<file path=ppt/theme/theme1.xml><?xml version="1.0" encoding="utf-8"?>
<a:theme xmlns:a="http://schemas.openxmlformats.org/drawingml/2006/main" name="DFA Wide Screen PPT Template">
  <a:themeElements>
    <a:clrScheme name="UCI Colors">
      <a:dk1>
        <a:sysClr val="windowText" lastClr="000000"/>
      </a:dk1>
      <a:lt1>
        <a:sysClr val="window" lastClr="FFFFFF"/>
      </a:lt1>
      <a:dk2>
        <a:srgbClr val="1B3D6D"/>
      </a:dk2>
      <a:lt2>
        <a:srgbClr val="F2F2F2"/>
      </a:lt2>
      <a:accent1>
        <a:srgbClr val="6AA2B8"/>
      </a:accent1>
      <a:accent2>
        <a:srgbClr val="FFD200"/>
      </a:accent2>
      <a:accent3>
        <a:srgbClr val="1B3D6D"/>
      </a:accent3>
      <a:accent4>
        <a:srgbClr val="0064A4"/>
      </a:accent4>
      <a:accent5>
        <a:srgbClr val="F78D2D"/>
      </a:accent5>
      <a:accent6>
        <a:srgbClr val="95C93D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C Chemicals presentation" id="{4E942860-CC16-4653-9065-63F046DF9F89}" vid="{269D5D62-C289-4C26-96D4-44AEB4E65D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45313F551A814E9BD8167EB4EF1B1B" ma:contentTypeVersion="9" ma:contentTypeDescription="Create a new document." ma:contentTypeScope="" ma:versionID="3f6dd3321c63799743da10626af96623">
  <xsd:schema xmlns:xsd="http://www.w3.org/2001/XMLSchema" xmlns:xs="http://www.w3.org/2001/XMLSchema" xmlns:p="http://schemas.microsoft.com/office/2006/metadata/properties" xmlns:ns2="c7d115d2-a22b-441c-a8fd-47890bb02cd9" targetNamespace="http://schemas.microsoft.com/office/2006/metadata/properties" ma:root="true" ma:fieldsID="a4fcfa12131cdfb890056139821ea13f" ns2:_="">
    <xsd:import namespace="c7d115d2-a22b-441c-a8fd-47890bb02cd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115d2-a22b-441c-a8fd-47890bb02c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307825-6002-420B-B7F2-CD567344C0C4}">
  <ds:schemaRefs>
    <ds:schemaRef ds:uri="http://purl.org/dc/dcmitype/"/>
    <ds:schemaRef ds:uri="http://schemas.microsoft.com/office/2006/metadata/properties"/>
    <ds:schemaRef ds:uri="http://purl.org/dc/elements/1.1/"/>
    <ds:schemaRef ds:uri="http://purl.org/dc/terms/"/>
    <ds:schemaRef ds:uri="c7d115d2-a22b-441c-a8fd-47890bb02c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77D2EB6-7FF3-49E0-8067-4CF972304DF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413DB73-C8F4-4365-839C-B71A3C538A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d115d2-a22b-441c-a8fd-47890bb02c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UC Chemicals presentation</Template>
  <TotalTime>66</TotalTime>
  <Words>355</Words>
  <Application>Microsoft Office PowerPoint</Application>
  <PresentationFormat>Widescreen</PresentationFormat>
  <Paragraphs>48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DFA Wide Screen PPT Template</vt:lpstr>
      <vt:lpstr>Chemical Inventory How to Maintain and Reconcile</vt:lpstr>
      <vt:lpstr>When to Maintain your Chemical Inventory</vt:lpstr>
      <vt:lpstr>How to Maintain and Reconcile Chemical Inventories</vt:lpstr>
      <vt:lpstr>Responsibilities</vt:lpstr>
      <vt:lpstr>Access UC Chemicals and Resources</vt:lpstr>
    </vt:vector>
  </TitlesOfParts>
  <Company>UC Irvine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UC Chemicals</dc:title>
  <dc:creator>Angela Lindsey Geissbuhler</dc:creator>
  <cp:lastModifiedBy>Sandra Huang Conrrad</cp:lastModifiedBy>
  <cp:revision>6</cp:revision>
  <cp:lastPrinted>2018-07-31T00:46:12Z</cp:lastPrinted>
  <dcterms:created xsi:type="dcterms:W3CDTF">2022-01-24T21:54:18Z</dcterms:created>
  <dcterms:modified xsi:type="dcterms:W3CDTF">2022-09-29T21:11:58Z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0x0101006A45313F551A814E9BD8167EB4EF1B1B</vt:lpwstr>
  </property>
</Properties>
</file>